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8" r:id="rId5"/>
    <p:sldId id="261" r:id="rId6"/>
    <p:sldId id="269" r:id="rId7"/>
    <p:sldId id="272" r:id="rId8"/>
    <p:sldId id="273" r:id="rId9"/>
    <p:sldId id="276" r:id="rId10"/>
    <p:sldId id="274" r:id="rId11"/>
    <p:sldId id="275" r:id="rId12"/>
    <p:sldId id="271" r:id="rId13"/>
    <p:sldId id="281" r:id="rId14"/>
    <p:sldId id="277" r:id="rId15"/>
    <p:sldId id="270" r:id="rId1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1D0"/>
    <a:srgbClr val="DBD7D8"/>
    <a:srgbClr val="E5E2DD"/>
    <a:srgbClr val="4A66AC"/>
    <a:srgbClr val="B0DD7F"/>
    <a:srgbClr val="F7732B"/>
    <a:srgbClr val="2BB675"/>
    <a:srgbClr val="00ADEF"/>
    <a:srgbClr val="CBB897"/>
    <a:srgbClr val="2E7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D93FEC-37FE-45D2-809D-1D7CFDB81983}" v="5" dt="2021-04-12T18:54:01.4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47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531" y="0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EA8CC233-B1A1-43B0-B783-B2E9594A4425}" type="datetimeFigureOut">
              <a:rPr lang="en-US" smtClean="0"/>
              <a:t>04/16/2021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531" y="8841738"/>
            <a:ext cx="3043979" cy="46736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EEB07DC5-FC39-43A1-895C-77E10219C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927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02AB2F5F-0C84-4263-B96F-980FDF8C67B9}" type="datetimeFigureOut">
              <a:rPr lang="en-US" smtClean="0"/>
              <a:t>04/16/2021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6C460F4C-CF78-47C5-A4FA-89A05A2792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044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Improve connectivity, safety, and mobility for all modes of transportation, including cars, pedestrians, transit, and bicycles, along Sparks Boulevard from the I-80 westbound ramps to Baring Boulevard.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6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The Project is needed to address the following issues: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/>
              <a:t>Expected increases to traffic volumes would result in increased travel delays along Sparks Boulevard.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/>
              <a:t>Traffic safety would further degrade as higher crash rates are experienced along Sparks Boulevard.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/>
              <a:t>Several locations lack safe pedestrian and bicycle connectivity and/or are not in compliance with the Americans with Disabilities Act (ADA) standards.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200" dirty="0"/>
              <a:t>The Project would provide safe access to transit stops along the corridor.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0F4C-CF78-47C5-A4FA-89A05A2792F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6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0F4C-CF78-47C5-A4FA-89A05A2792F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631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891" indent="-342891">
              <a:buFont typeface="Wingdings" panose="05000000000000000000" pitchFamily="2" charset="2"/>
              <a:buChar char="§"/>
              <a:defRPr sz="2000"/>
            </a:lvl1pPr>
            <a:lvl2pPr>
              <a:defRPr sz="1800"/>
            </a:lvl2pPr>
            <a:lvl3pPr>
              <a:defRPr sz="1600"/>
            </a:lvl3pPr>
            <a:lvl4pPr marL="1600160" indent="-228594">
              <a:buFont typeface="Arial" panose="020B0604020202020204" pitchFamily="34" charset="0"/>
              <a:buChar char="-"/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BB8-4E4F-423C-BDC1-C8BFCCEFD08B}" type="datetimeFigureOut">
              <a:rPr lang="en-US" smtClean="0"/>
              <a:t>04/16/2021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rtcwashoe.com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0216-D7EA-48B8-B485-90618D2D0E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90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BB8-4E4F-423C-BDC1-C8BFCCEFD08B}" type="datetimeFigureOut">
              <a:rPr lang="en-US" smtClean="0"/>
              <a:t>04/16/2021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rtcwashoe.com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F0216-D7EA-48B8-B485-90618D2D0E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52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4ABB8-4E4F-423C-BDC1-C8BFCCEFD08B}" type="datetimeFigureOut">
              <a:rPr lang="en-US" smtClean="0"/>
              <a:t>04/16/2021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F0216-D7EA-48B8-B485-90618D2D0E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8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</p:sldLayoutIdLst>
  <p:txStyles>
    <p:titleStyle>
      <a:lvl1pPr algn="ctr" defTabSz="914377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32766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04903" y="2057399"/>
            <a:ext cx="6934199" cy="1219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Sparks Boulevard Project - Update</a:t>
            </a: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City of Sparks City Council 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26, 2021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933700" y="3124200"/>
            <a:ext cx="32766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2000" b="1" i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04800"/>
            <a:ext cx="5486400" cy="1628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t="9648" r="5041" b="26040"/>
          <a:stretch/>
        </p:blipFill>
        <p:spPr>
          <a:xfrm>
            <a:off x="0" y="3276600"/>
            <a:ext cx="9144000" cy="3581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774" y="6294071"/>
            <a:ext cx="3993226" cy="5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996871"/>
            <a:ext cx="1460896" cy="83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2E4837-5F33-46A9-BEA7-E397E10AEF6B}"/>
              </a:ext>
            </a:extLst>
          </p:cNvPr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AF6C9-E8C8-4788-893D-63ADB21CE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E3BA31-FBC7-4D9B-9FB7-1635E3F465AE}"/>
              </a:ext>
            </a:extLst>
          </p:cNvPr>
          <p:cNvSpPr txBox="1"/>
          <p:nvPr/>
        </p:nvSpPr>
        <p:spPr>
          <a:xfrm>
            <a:off x="1536025" y="300335"/>
            <a:ext cx="6845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Sparks Boulevard Project – Phasing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667D4B-5F9A-4173-BCE7-5B06DC69260A}"/>
              </a:ext>
            </a:extLst>
          </p:cNvPr>
          <p:cNvSpPr txBox="1">
            <a:spLocks/>
          </p:cNvSpPr>
          <p:nvPr/>
        </p:nvSpPr>
        <p:spPr>
          <a:xfrm>
            <a:off x="228600" y="1219200"/>
            <a:ext cx="4940975" cy="4631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Phase 1 – Greg St to WB I-80 Ramps</a:t>
            </a:r>
          </a:p>
          <a:p>
            <a:pPr lvl="1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Pavement rehabilitation and restriping to 3 lanes within segment</a:t>
            </a:r>
          </a:p>
          <a:p>
            <a:pPr lvl="1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No bridge widening, maintain shared use path </a:t>
            </a:r>
          </a:p>
          <a:p>
            <a:pPr lvl="1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2022 construction season</a:t>
            </a:r>
          </a:p>
          <a:p>
            <a:pPr lvl="1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Approximately $5 million construction cost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Phase 2 – WB I-80 Ramps to Baring Blvd</a:t>
            </a:r>
          </a:p>
          <a:p>
            <a:pPr lvl="1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Widening to 3 lanes, roadway rehabilitation</a:t>
            </a:r>
          </a:p>
          <a:p>
            <a:pPr lvl="1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Maintain shared use path, bike lanes</a:t>
            </a:r>
          </a:p>
          <a:p>
            <a:pPr lvl="1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2024/2025 construction</a:t>
            </a:r>
          </a:p>
          <a:p>
            <a:pPr lvl="1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Approximately $60 million construction cost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Future Project – Interchange Improvements</a:t>
            </a:r>
          </a:p>
          <a:p>
            <a:pPr lvl="1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Multimodal expansion </a:t>
            </a:r>
          </a:p>
          <a:p>
            <a:pPr lvl="1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NDOT interchange coordination</a:t>
            </a:r>
          </a:p>
          <a:p>
            <a:pPr lvl="1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sz="1400" dirty="0"/>
              <a:t>Construction TBD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3EC821-8C5E-4637-B206-18117B8790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1145293"/>
            <a:ext cx="2852865" cy="485157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54335" y="4733065"/>
            <a:ext cx="1143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3DD366-47EF-48B5-AD73-9A2FEB4B4C1D}"/>
              </a:ext>
            </a:extLst>
          </p:cNvPr>
          <p:cNvGrpSpPr/>
          <p:nvPr/>
        </p:nvGrpSpPr>
        <p:grpSpPr>
          <a:xfrm rot="16200000">
            <a:off x="7839908" y="1959681"/>
            <a:ext cx="565222" cy="455859"/>
            <a:chOff x="5709081" y="5410200"/>
            <a:chExt cx="565222" cy="45585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0C8FA66-87CA-42A9-93AF-7316019748E2}"/>
                </a:ext>
              </a:extLst>
            </p:cNvPr>
            <p:cNvSpPr/>
            <p:nvPr/>
          </p:nvSpPr>
          <p:spPr>
            <a:xfrm>
              <a:off x="5715000" y="5410200"/>
              <a:ext cx="457200" cy="446171"/>
            </a:xfrm>
            <a:prstGeom prst="ellipse">
              <a:avLst/>
            </a:prstGeom>
            <a:solidFill>
              <a:srgbClr val="4A66AC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4F15B8-E281-4F8B-B9B2-300028B132D3}"/>
                </a:ext>
              </a:extLst>
            </p:cNvPr>
            <p:cNvSpPr txBox="1"/>
            <p:nvPr/>
          </p:nvSpPr>
          <p:spPr>
            <a:xfrm>
              <a:off x="5812638" y="5496088"/>
              <a:ext cx="461665" cy="369971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</a:t>
              </a:r>
            </a:p>
          </p:txBody>
        </p:sp>
        <p:pic>
          <p:nvPicPr>
            <p:cNvPr id="19" name="Graphic 19" descr="Direction">
              <a:extLst>
                <a:ext uri="{FF2B5EF4-FFF2-40B4-BE49-F238E27FC236}">
                  <a16:creationId xmlns:a16="http://schemas.microsoft.com/office/drawing/2014/main" id="{3DA33F44-4DF6-4178-82CD-4E440C8F2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733819">
              <a:off x="5709081" y="5535311"/>
              <a:ext cx="207113" cy="207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41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6025" y="300335"/>
            <a:ext cx="6845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Sparks Boulevard Project – Schedule </a:t>
            </a:r>
          </a:p>
        </p:txBody>
      </p:sp>
      <p:pic>
        <p:nvPicPr>
          <p:cNvPr id="49" name="Picture 4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94" y="6020046"/>
            <a:ext cx="1460896" cy="831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F210054-4EB5-4BEC-B924-F3D898DD8145}"/>
              </a:ext>
            </a:extLst>
          </p:cNvPr>
          <p:cNvGrpSpPr/>
          <p:nvPr/>
        </p:nvGrpSpPr>
        <p:grpSpPr>
          <a:xfrm>
            <a:off x="345134" y="2057400"/>
            <a:ext cx="8646466" cy="3309376"/>
            <a:chOff x="770165" y="1319355"/>
            <a:chExt cx="10748313" cy="411384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9D8D2F-BD43-4D6A-BA0D-9FAE64FCF197}"/>
                </a:ext>
              </a:extLst>
            </p:cNvPr>
            <p:cNvGrpSpPr/>
            <p:nvPr/>
          </p:nvGrpSpPr>
          <p:grpSpPr>
            <a:xfrm>
              <a:off x="770165" y="1319355"/>
              <a:ext cx="10459404" cy="4113846"/>
              <a:chOff x="1209675" y="1756297"/>
              <a:chExt cx="10459404" cy="4113846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63B461F-2E21-4A68-B75C-910DCEA118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9675" y="4038600"/>
                <a:ext cx="10459404" cy="0"/>
              </a:xfrm>
              <a:prstGeom prst="line">
                <a:avLst/>
              </a:prstGeom>
              <a:ln w="155575">
                <a:solidFill>
                  <a:srgbClr val="50701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A99D0C2-F262-409B-8314-5B08D8F3ADD4}"/>
                  </a:ext>
                </a:extLst>
              </p:cNvPr>
              <p:cNvSpPr/>
              <p:nvPr/>
            </p:nvSpPr>
            <p:spPr>
              <a:xfrm>
                <a:off x="1524000" y="3863340"/>
                <a:ext cx="350519" cy="350519"/>
              </a:xfrm>
              <a:prstGeom prst="ellipse">
                <a:avLst/>
              </a:prstGeom>
              <a:solidFill>
                <a:srgbClr val="F473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DEE215EF-E303-43E1-8BEE-C82DDC95DA6F}"/>
                  </a:ext>
                </a:extLst>
              </p:cNvPr>
              <p:cNvSpPr/>
              <p:nvPr/>
            </p:nvSpPr>
            <p:spPr>
              <a:xfrm>
                <a:off x="3514725" y="3863340"/>
                <a:ext cx="350519" cy="350519"/>
              </a:xfrm>
              <a:prstGeom prst="ellipse">
                <a:avLst/>
              </a:prstGeom>
              <a:solidFill>
                <a:srgbClr val="F473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F0425C8-8CAC-4774-B76D-8B61630B6F0C}"/>
                  </a:ext>
                </a:extLst>
              </p:cNvPr>
              <p:cNvSpPr/>
              <p:nvPr/>
            </p:nvSpPr>
            <p:spPr>
              <a:xfrm>
                <a:off x="5481637" y="3863340"/>
                <a:ext cx="350519" cy="350519"/>
              </a:xfrm>
              <a:prstGeom prst="ellipse">
                <a:avLst/>
              </a:prstGeom>
              <a:solidFill>
                <a:srgbClr val="F473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3B2A70C6-F1D3-409F-B7E8-ED84BA904D44}"/>
                  </a:ext>
                </a:extLst>
              </p:cNvPr>
              <p:cNvSpPr/>
              <p:nvPr/>
            </p:nvSpPr>
            <p:spPr>
              <a:xfrm>
                <a:off x="7415212" y="3863340"/>
                <a:ext cx="350519" cy="350519"/>
              </a:xfrm>
              <a:prstGeom prst="ellipse">
                <a:avLst/>
              </a:prstGeom>
              <a:solidFill>
                <a:srgbClr val="F473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B0B826CB-4B03-484F-82E8-2F4099019C26}"/>
                  </a:ext>
                </a:extLst>
              </p:cNvPr>
              <p:cNvSpPr/>
              <p:nvPr/>
            </p:nvSpPr>
            <p:spPr>
              <a:xfrm>
                <a:off x="9329737" y="3863340"/>
                <a:ext cx="350519" cy="350519"/>
              </a:xfrm>
              <a:prstGeom prst="ellipse">
                <a:avLst/>
              </a:prstGeom>
              <a:solidFill>
                <a:srgbClr val="F4732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21CDE476-E0EE-4874-9039-96EAAEAB4BE6}"/>
                  </a:ext>
                </a:extLst>
              </p:cNvPr>
              <p:cNvSpPr txBox="1"/>
              <p:nvPr/>
            </p:nvSpPr>
            <p:spPr>
              <a:xfrm>
                <a:off x="1699259" y="1756297"/>
                <a:ext cx="2903221" cy="7651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Century Gothic" panose="020B0502020202020204" pitchFamily="34" charset="0"/>
                  </a:rPr>
                  <a:t>Environmental Process</a:t>
                </a: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D4C5C206-AD12-4796-841B-D7323AAAFC03}"/>
                  </a:ext>
                </a:extLst>
              </p:cNvPr>
              <p:cNvGrpSpPr/>
              <p:nvPr/>
            </p:nvGrpSpPr>
            <p:grpSpPr>
              <a:xfrm>
                <a:off x="1699259" y="2688781"/>
                <a:ext cx="2339341" cy="1309634"/>
                <a:chOff x="1699259" y="2133600"/>
                <a:chExt cx="2339341" cy="1864816"/>
              </a:xfrm>
            </p:grpSpPr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386302E2-99EB-47A4-A00E-55AE67ABB006}"/>
                    </a:ext>
                  </a:extLst>
                </p:cNvPr>
                <p:cNvCxnSpPr/>
                <p:nvPr/>
              </p:nvCxnSpPr>
              <p:spPr>
                <a:xfrm>
                  <a:off x="1699259" y="2133600"/>
                  <a:ext cx="0" cy="1864816"/>
                </a:xfrm>
                <a:prstGeom prst="line">
                  <a:avLst/>
                </a:prstGeom>
                <a:ln w="38100">
                  <a:solidFill>
                    <a:srgbClr val="F473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0E001AD3-3AC6-4E72-B0E0-D40A43CFFC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99259" y="2133600"/>
                  <a:ext cx="2339341" cy="0"/>
                </a:xfrm>
                <a:prstGeom prst="line">
                  <a:avLst/>
                </a:prstGeom>
                <a:ln w="38100">
                  <a:solidFill>
                    <a:srgbClr val="F473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C5FC62C-B95E-418F-8CFA-7F7FEAAB7207}"/>
                  </a:ext>
                </a:extLst>
              </p:cNvPr>
              <p:cNvSpPr txBox="1"/>
              <p:nvPr/>
            </p:nvSpPr>
            <p:spPr>
              <a:xfrm>
                <a:off x="1874519" y="2714178"/>
                <a:ext cx="2727961" cy="6886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Spring 2019 – Summer 2022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E68DD28A-FCD5-4B14-897A-AE76FAF5269F}"/>
                  </a:ext>
                </a:extLst>
              </p:cNvPr>
              <p:cNvGrpSpPr/>
              <p:nvPr/>
            </p:nvGrpSpPr>
            <p:grpSpPr>
              <a:xfrm flipV="1">
                <a:off x="3693886" y="4150807"/>
                <a:ext cx="2457752" cy="954577"/>
                <a:chOff x="1699259" y="2133600"/>
                <a:chExt cx="2339341" cy="1864816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33B0AAC3-762A-443B-A21B-DD43F8C467C6}"/>
                    </a:ext>
                  </a:extLst>
                </p:cNvPr>
                <p:cNvCxnSpPr/>
                <p:nvPr/>
              </p:nvCxnSpPr>
              <p:spPr>
                <a:xfrm>
                  <a:off x="1699259" y="2133600"/>
                  <a:ext cx="0" cy="1864816"/>
                </a:xfrm>
                <a:prstGeom prst="line">
                  <a:avLst/>
                </a:prstGeom>
                <a:ln w="38100">
                  <a:solidFill>
                    <a:srgbClr val="F473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4BFABD38-F464-4FA5-8120-9FFB6CEEE9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99259" y="2133600"/>
                  <a:ext cx="2339341" cy="0"/>
                </a:xfrm>
                <a:prstGeom prst="line">
                  <a:avLst/>
                </a:prstGeom>
                <a:ln w="38100">
                  <a:solidFill>
                    <a:srgbClr val="F473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5426B14-3BAD-4F66-8F80-E0326B520C8A}"/>
                  </a:ext>
                </a:extLst>
              </p:cNvPr>
              <p:cNvSpPr txBox="1"/>
              <p:nvPr/>
            </p:nvSpPr>
            <p:spPr>
              <a:xfrm>
                <a:off x="3836669" y="4714147"/>
                <a:ext cx="2727961" cy="3443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2021</a:t>
                </a:r>
                <a:endParaRPr lang="en-US" sz="2400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FA7BD56-AE68-4368-9592-0F58CFEE89F5}"/>
                  </a:ext>
                </a:extLst>
              </p:cNvPr>
              <p:cNvSpPr txBox="1"/>
              <p:nvPr/>
            </p:nvSpPr>
            <p:spPr>
              <a:xfrm>
                <a:off x="3722792" y="5181475"/>
                <a:ext cx="2541996" cy="6886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Century Gothic" panose="020B0502020202020204" pitchFamily="34" charset="0"/>
                  </a:rPr>
                  <a:t>Design</a:t>
                </a:r>
                <a:endParaRPr lang="en-US" sz="2800" b="1" dirty="0">
                  <a:latin typeface="Century Gothic" panose="020B0502020202020204" pitchFamily="34" charset="0"/>
                </a:endParaRPr>
              </a:p>
              <a:p>
                <a:r>
                  <a:rPr lang="en-US" sz="1600" dirty="0">
                    <a:latin typeface="Century Gothic" panose="020B0502020202020204" pitchFamily="34" charset="0"/>
                  </a:rPr>
                  <a:t>Phase 1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E2E02E22-8C6D-4D53-9CA4-CD78BA83C0BB}"/>
                  </a:ext>
                </a:extLst>
              </p:cNvPr>
              <p:cNvSpPr txBox="1"/>
              <p:nvPr/>
            </p:nvSpPr>
            <p:spPr>
              <a:xfrm>
                <a:off x="5661659" y="1872708"/>
                <a:ext cx="3244206" cy="6886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Century Gothic" panose="020B0502020202020204" pitchFamily="34" charset="0"/>
                  </a:rPr>
                  <a:t>Construction</a:t>
                </a:r>
                <a:endParaRPr lang="en-US" sz="2800" b="1" dirty="0">
                  <a:latin typeface="Century Gothic" panose="020B0502020202020204" pitchFamily="34" charset="0"/>
                </a:endParaRPr>
              </a:p>
              <a:p>
                <a:r>
                  <a:rPr lang="en-US" sz="1600" dirty="0">
                    <a:latin typeface="Century Gothic" panose="020B0502020202020204" pitchFamily="34" charset="0"/>
                  </a:rPr>
                  <a:t>Phase 1</a:t>
                </a: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D633D9B8-6388-4509-91A0-FACE9A25D317}"/>
                  </a:ext>
                </a:extLst>
              </p:cNvPr>
              <p:cNvGrpSpPr/>
              <p:nvPr/>
            </p:nvGrpSpPr>
            <p:grpSpPr>
              <a:xfrm>
                <a:off x="5661659" y="2688781"/>
                <a:ext cx="2339341" cy="1309634"/>
                <a:chOff x="1699259" y="2133600"/>
                <a:chExt cx="2339341" cy="1864816"/>
              </a:xfrm>
            </p:grpSpPr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7B8A5B84-DBC1-49D5-A77A-79425CE1E428}"/>
                    </a:ext>
                  </a:extLst>
                </p:cNvPr>
                <p:cNvCxnSpPr/>
                <p:nvPr/>
              </p:nvCxnSpPr>
              <p:spPr>
                <a:xfrm>
                  <a:off x="1699259" y="2133600"/>
                  <a:ext cx="0" cy="1864816"/>
                </a:xfrm>
                <a:prstGeom prst="line">
                  <a:avLst/>
                </a:prstGeom>
                <a:ln w="38100">
                  <a:solidFill>
                    <a:srgbClr val="F473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3E088DF8-95CD-4971-9E5C-E0C6BD9EB0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99259" y="2133600"/>
                  <a:ext cx="2339341" cy="0"/>
                </a:xfrm>
                <a:prstGeom prst="line">
                  <a:avLst/>
                </a:prstGeom>
                <a:ln w="38100">
                  <a:solidFill>
                    <a:srgbClr val="F473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3783491-4342-4A6B-A919-7459856D0C68}"/>
                  </a:ext>
                </a:extLst>
              </p:cNvPr>
              <p:cNvSpPr txBox="1"/>
              <p:nvPr/>
            </p:nvSpPr>
            <p:spPr>
              <a:xfrm>
                <a:off x="5836918" y="2714181"/>
                <a:ext cx="2727961" cy="3443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Spring 2022</a:t>
                </a:r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7F56D7A7-F9B5-43B8-A64D-194612D7F0F2}"/>
                  </a:ext>
                </a:extLst>
              </p:cNvPr>
              <p:cNvGrpSpPr/>
              <p:nvPr/>
            </p:nvGrpSpPr>
            <p:grpSpPr>
              <a:xfrm flipV="1">
                <a:off x="7589611" y="4150806"/>
                <a:ext cx="2085876" cy="954577"/>
                <a:chOff x="1699259" y="2133600"/>
                <a:chExt cx="2339341" cy="1864816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E5D2B0E5-44BD-4DE2-8149-2BF135D8867F}"/>
                    </a:ext>
                  </a:extLst>
                </p:cNvPr>
                <p:cNvCxnSpPr/>
                <p:nvPr/>
              </p:nvCxnSpPr>
              <p:spPr>
                <a:xfrm>
                  <a:off x="1699259" y="2133600"/>
                  <a:ext cx="0" cy="1864816"/>
                </a:xfrm>
                <a:prstGeom prst="line">
                  <a:avLst/>
                </a:prstGeom>
                <a:ln w="38100">
                  <a:solidFill>
                    <a:srgbClr val="F473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462777C7-E126-4E2B-B688-603BE7F835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99259" y="2133600"/>
                  <a:ext cx="2339341" cy="0"/>
                </a:xfrm>
                <a:prstGeom prst="line">
                  <a:avLst/>
                </a:prstGeom>
                <a:ln w="38100">
                  <a:solidFill>
                    <a:srgbClr val="F473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29065E3-DF48-4122-8832-685C069DDF74}"/>
                  </a:ext>
                </a:extLst>
              </p:cNvPr>
              <p:cNvSpPr txBox="1"/>
              <p:nvPr/>
            </p:nvSpPr>
            <p:spPr>
              <a:xfrm>
                <a:off x="7732394" y="4714147"/>
                <a:ext cx="2727961" cy="3443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2022 - 2023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F6AA0F45-4C44-4E2A-81DE-BBC44715D114}"/>
                  </a:ext>
                </a:extLst>
              </p:cNvPr>
              <p:cNvSpPr txBox="1"/>
              <p:nvPr/>
            </p:nvSpPr>
            <p:spPr>
              <a:xfrm>
                <a:off x="7618517" y="5181475"/>
                <a:ext cx="2457753" cy="6886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Century Gothic" panose="020B0502020202020204" pitchFamily="34" charset="0"/>
                  </a:rPr>
                  <a:t>Design</a:t>
                </a:r>
                <a:endParaRPr lang="en-US" sz="2800" b="1" dirty="0">
                  <a:latin typeface="Century Gothic" panose="020B0502020202020204" pitchFamily="34" charset="0"/>
                </a:endParaRPr>
              </a:p>
              <a:p>
                <a:r>
                  <a:rPr lang="en-US" sz="1600" dirty="0">
                    <a:latin typeface="Century Gothic" panose="020B0502020202020204" pitchFamily="34" charset="0"/>
                  </a:rPr>
                  <a:t>Phase 2</a:t>
                </a:r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3E6D3090-E1EA-424E-9D25-DB012961EA85}"/>
                  </a:ext>
                </a:extLst>
              </p:cNvPr>
              <p:cNvGrpSpPr/>
              <p:nvPr/>
            </p:nvGrpSpPr>
            <p:grpSpPr>
              <a:xfrm>
                <a:off x="9500235" y="2688781"/>
                <a:ext cx="2168844" cy="1309634"/>
                <a:chOff x="1699259" y="2133600"/>
                <a:chExt cx="2339341" cy="1864816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2B1023E2-B3FF-4613-AE3C-F97FF25CD264}"/>
                    </a:ext>
                  </a:extLst>
                </p:cNvPr>
                <p:cNvCxnSpPr/>
                <p:nvPr/>
              </p:nvCxnSpPr>
              <p:spPr>
                <a:xfrm>
                  <a:off x="1699259" y="2133600"/>
                  <a:ext cx="0" cy="1864816"/>
                </a:xfrm>
                <a:prstGeom prst="line">
                  <a:avLst/>
                </a:prstGeom>
                <a:ln w="38100">
                  <a:solidFill>
                    <a:srgbClr val="F473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A69539CB-EF13-4D2A-AE02-465CFB10E7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99259" y="2133600"/>
                  <a:ext cx="2339341" cy="0"/>
                </a:xfrm>
                <a:prstGeom prst="line">
                  <a:avLst/>
                </a:prstGeom>
                <a:ln w="38100">
                  <a:solidFill>
                    <a:srgbClr val="F4732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9028AF3-7E86-4401-AA22-90548CD4055D}"/>
                  </a:ext>
                </a:extLst>
              </p:cNvPr>
              <p:cNvSpPr txBox="1"/>
              <p:nvPr/>
            </p:nvSpPr>
            <p:spPr>
              <a:xfrm>
                <a:off x="9675495" y="2714181"/>
                <a:ext cx="1993584" cy="3443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Century Gothic" panose="020B0502020202020204" pitchFamily="34" charset="0"/>
                  </a:rPr>
                  <a:t>2024 - 2025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115FB26-DA6F-4063-BFE5-7AA62AF3D025}"/>
                </a:ext>
              </a:extLst>
            </p:cNvPr>
            <p:cNvSpPr txBox="1"/>
            <p:nvPr/>
          </p:nvSpPr>
          <p:spPr>
            <a:xfrm>
              <a:off x="9060725" y="1438072"/>
              <a:ext cx="2457753" cy="6886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Construction</a:t>
              </a:r>
              <a:endParaRPr lang="en-US" sz="2800" b="1" dirty="0">
                <a:latin typeface="Century Gothic" panose="020B0502020202020204" pitchFamily="34" charset="0"/>
              </a:endParaRPr>
            </a:p>
            <a:p>
              <a:r>
                <a:rPr lang="en-US" sz="1600" dirty="0">
                  <a:latin typeface="Century Gothic" panose="020B0502020202020204" pitchFamily="34" charset="0"/>
                </a:rPr>
                <a:t>Phase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7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-228600"/>
            <a:ext cx="9220200" cy="716280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36025" y="300335"/>
            <a:ext cx="6845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43200" y="1828800"/>
            <a:ext cx="35396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Jeff Wilbrecht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Project Manager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Regional Transportation Commission of Washoe County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jwilbrecht@rtcwashoe.com</a:t>
            </a:r>
          </a:p>
          <a:p>
            <a:pPr algn="ctr"/>
            <a:endParaRPr lang="en-US" dirty="0">
              <a:solidFill>
                <a:schemeClr val="bg1"/>
              </a:solidFill>
              <a:latin typeface="Futura Std Light" panose="020B0402020204020303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09" y="5636370"/>
            <a:ext cx="1248395" cy="28423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268627" y="4952450"/>
            <a:ext cx="2488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</a:rPr>
              <a:t>rtcwashoe.com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bg1"/>
                </a:solidFill>
              </a:rPr>
              <a:t>Your RTC. Our Community.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487" y="6181721"/>
            <a:ext cx="3993226" cy="5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6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3886200" y="-76197"/>
            <a:ext cx="5257800" cy="6934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36025" y="300335"/>
            <a:ext cx="6845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Sparks Boulevard Project – Council Update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419600" y="1219200"/>
            <a:ext cx="4724400" cy="463717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Review Purpose and Need of Project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Preferred Alternative Recommendations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Review Project Phasing Plan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Estimated Construction Cost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Schedule Update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800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pic>
        <p:nvPicPr>
          <p:cNvPr id="8" name="Picture 7" descr="A street sign next to a traffic light&#10;&#10;Description automatically generated">
            <a:extLst>
              <a:ext uri="{FF2B5EF4-FFF2-40B4-BE49-F238E27FC236}">
                <a16:creationId xmlns:a16="http://schemas.microsoft.com/office/drawing/2014/main" id="{A684E68E-3D77-40E9-A4B0-AED5AE421D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5525"/>
            <a:ext cx="4319451" cy="586615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94" y="6020046"/>
            <a:ext cx="1460896" cy="831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86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2BEB62-9017-417E-9A1B-6D00D180C0D1}"/>
              </a:ext>
            </a:extLst>
          </p:cNvPr>
          <p:cNvGrpSpPr/>
          <p:nvPr/>
        </p:nvGrpSpPr>
        <p:grpSpPr>
          <a:xfrm>
            <a:off x="91019" y="419218"/>
            <a:ext cx="8940319" cy="5448182"/>
            <a:chOff x="91019" y="419218"/>
            <a:chExt cx="8940319" cy="54481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0B98DE9-904F-44BF-A647-55F451358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019" y="419218"/>
              <a:ext cx="8940319" cy="5448182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12CFA47-7D0B-4BB7-92EB-557C8F9893EB}"/>
                </a:ext>
              </a:extLst>
            </p:cNvPr>
            <p:cNvSpPr/>
            <p:nvPr/>
          </p:nvSpPr>
          <p:spPr>
            <a:xfrm>
              <a:off x="4637414" y="3508583"/>
              <a:ext cx="112642" cy="109417"/>
            </a:xfrm>
            <a:prstGeom prst="ellipse">
              <a:avLst/>
            </a:prstGeom>
            <a:solidFill>
              <a:srgbClr val="F77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4D47783-26DC-4D9E-B778-CD83C6D6F658}"/>
                </a:ext>
              </a:extLst>
            </p:cNvPr>
            <p:cNvSpPr/>
            <p:nvPr/>
          </p:nvSpPr>
          <p:spPr>
            <a:xfrm>
              <a:off x="3956361" y="3505200"/>
              <a:ext cx="112642" cy="109417"/>
            </a:xfrm>
            <a:prstGeom prst="ellipse">
              <a:avLst/>
            </a:prstGeom>
            <a:solidFill>
              <a:srgbClr val="F77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1649A34-0F7C-4F7A-A97B-242123FA3F11}"/>
                </a:ext>
              </a:extLst>
            </p:cNvPr>
            <p:cNvSpPr/>
            <p:nvPr/>
          </p:nvSpPr>
          <p:spPr>
            <a:xfrm>
              <a:off x="3657600" y="3505200"/>
              <a:ext cx="112642" cy="109417"/>
            </a:xfrm>
            <a:prstGeom prst="ellipse">
              <a:avLst/>
            </a:prstGeom>
            <a:solidFill>
              <a:srgbClr val="F77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22FAAEC-2F88-4500-989A-1C8EE92C7A37}"/>
                </a:ext>
              </a:extLst>
            </p:cNvPr>
            <p:cNvSpPr/>
            <p:nvPr/>
          </p:nvSpPr>
          <p:spPr>
            <a:xfrm>
              <a:off x="7429846" y="2329542"/>
              <a:ext cx="107687" cy="104603"/>
            </a:xfrm>
            <a:prstGeom prst="ellipse">
              <a:avLst/>
            </a:prstGeom>
            <a:solidFill>
              <a:srgbClr val="F77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EE982D7-3E3A-4059-B034-DB1A4C329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56556" y="2356868"/>
              <a:ext cx="510026" cy="587236"/>
            </a:xfrm>
            <a:prstGeom prst="line">
              <a:avLst/>
            </a:prstGeom>
            <a:ln w="19050">
              <a:solidFill>
                <a:srgbClr val="F4732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6E1DC3A-8C60-4C53-95BE-228B05E48C60}"/>
                </a:ext>
              </a:extLst>
            </p:cNvPr>
            <p:cNvCxnSpPr>
              <a:cxnSpLocks/>
            </p:cNvCxnSpPr>
            <p:nvPr/>
          </p:nvCxnSpPr>
          <p:spPr>
            <a:xfrm>
              <a:off x="5477290" y="3655300"/>
              <a:ext cx="175583" cy="0"/>
            </a:xfrm>
            <a:prstGeom prst="line">
              <a:avLst/>
            </a:prstGeom>
            <a:ln w="19050">
              <a:solidFill>
                <a:srgbClr val="F4732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185E270-FBFC-46AB-8667-C85B0BC233E8}"/>
                </a:ext>
              </a:extLst>
            </p:cNvPr>
            <p:cNvSpPr/>
            <p:nvPr/>
          </p:nvSpPr>
          <p:spPr>
            <a:xfrm>
              <a:off x="5589952" y="3634153"/>
              <a:ext cx="107686" cy="104602"/>
            </a:xfrm>
            <a:prstGeom prst="ellipse">
              <a:avLst/>
            </a:prstGeom>
            <a:solidFill>
              <a:srgbClr val="F773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E3B8090-14F3-4F2F-805B-7A29FE93EAB5}"/>
                </a:ext>
              </a:extLst>
            </p:cNvPr>
            <p:cNvCxnSpPr>
              <a:cxnSpLocks/>
            </p:cNvCxnSpPr>
            <p:nvPr/>
          </p:nvCxnSpPr>
          <p:spPr>
            <a:xfrm>
              <a:off x="5276936" y="3600695"/>
              <a:ext cx="177172" cy="54606"/>
            </a:xfrm>
            <a:prstGeom prst="line">
              <a:avLst/>
            </a:prstGeom>
            <a:ln w="19050">
              <a:solidFill>
                <a:srgbClr val="F4732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6025" y="300335"/>
            <a:ext cx="6845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Sparks Boulevard Project – Project Purpose</a:t>
            </a:r>
          </a:p>
        </p:txBody>
      </p:sp>
      <p:pic>
        <p:nvPicPr>
          <p:cNvPr id="33" name="Picture 3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94" y="6020046"/>
            <a:ext cx="1460896" cy="83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14301" y="5578829"/>
            <a:ext cx="7048499" cy="11880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600" dirty="0"/>
              <a:t>Project Purpose:</a:t>
            </a:r>
          </a:p>
          <a:p>
            <a:r>
              <a:rPr lang="en-US" sz="1600" dirty="0"/>
              <a:t>Address operational and capacity deficiencies</a:t>
            </a:r>
          </a:p>
          <a:p>
            <a:r>
              <a:rPr lang="en-US" sz="1600" dirty="0"/>
              <a:t>Improve connectivity, safety, and mobility for all modes of transportation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657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94C2903-67E5-4C28-9EBC-0A193D91DD35}"/>
              </a:ext>
            </a:extLst>
          </p:cNvPr>
          <p:cNvGrpSpPr/>
          <p:nvPr/>
        </p:nvGrpSpPr>
        <p:grpSpPr>
          <a:xfrm>
            <a:off x="-6037" y="1768930"/>
            <a:ext cx="9166366" cy="4860470"/>
            <a:chOff x="-6037" y="1697195"/>
            <a:chExt cx="9166366" cy="4860470"/>
          </a:xfrm>
        </p:grpSpPr>
        <p:pic>
          <p:nvPicPr>
            <p:cNvPr id="4" name="Picture 3" descr="Map&#10;&#10;Description automatically generated">
              <a:extLst>
                <a:ext uri="{FF2B5EF4-FFF2-40B4-BE49-F238E27FC236}">
                  <a16:creationId xmlns:a16="http://schemas.microsoft.com/office/drawing/2014/main" id="{2C454387-997F-441D-BE81-1DFE1A42A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7" t="20992" r="6057" b="7602"/>
            <a:stretch/>
          </p:blipFill>
          <p:spPr>
            <a:xfrm>
              <a:off x="-6037" y="1697195"/>
              <a:ext cx="9166366" cy="486047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986E849-DC44-4278-9B46-CB828569A2E6}"/>
                </a:ext>
              </a:extLst>
            </p:cNvPr>
            <p:cNvSpPr/>
            <p:nvPr/>
          </p:nvSpPr>
          <p:spPr>
            <a:xfrm>
              <a:off x="6400800" y="1697195"/>
              <a:ext cx="76200" cy="440758"/>
            </a:xfrm>
            <a:prstGeom prst="rect">
              <a:avLst/>
            </a:prstGeom>
            <a:solidFill>
              <a:srgbClr val="D5D1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6025" y="300335"/>
            <a:ext cx="6845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Sparks Boulevard Project – Preferred Alternative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38532"/>
            <a:ext cx="9144000" cy="460214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Greg Street to Interstate 80 – Preferred Alternative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9107" y="6020046"/>
            <a:ext cx="1542235" cy="7662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EF6DC7-21F5-436F-8D66-D28ACA38EFC2}"/>
              </a:ext>
            </a:extLst>
          </p:cNvPr>
          <p:cNvSpPr/>
          <p:nvPr/>
        </p:nvSpPr>
        <p:spPr>
          <a:xfrm>
            <a:off x="4131129" y="4419600"/>
            <a:ext cx="5029200" cy="2448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94" y="6020046"/>
            <a:ext cx="1460896" cy="8314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6458C3A-7496-49C5-864D-F6C295919666}"/>
              </a:ext>
            </a:extLst>
          </p:cNvPr>
          <p:cNvSpPr/>
          <p:nvPr/>
        </p:nvSpPr>
        <p:spPr>
          <a:xfrm rot="19561619">
            <a:off x="2284617" y="4983251"/>
            <a:ext cx="2438400" cy="1304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2914C6-4152-40CF-9773-B0C8AA15FFB6}"/>
              </a:ext>
            </a:extLst>
          </p:cNvPr>
          <p:cNvSpPr txBox="1"/>
          <p:nvPr/>
        </p:nvSpPr>
        <p:spPr>
          <a:xfrm rot="5400000">
            <a:off x="5676900" y="2385971"/>
            <a:ext cx="152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KLEPPE LN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2E9D5E-BBA6-459B-84C4-1B049BE2006E}"/>
              </a:ext>
            </a:extLst>
          </p:cNvPr>
          <p:cNvSpPr/>
          <p:nvPr/>
        </p:nvSpPr>
        <p:spPr>
          <a:xfrm>
            <a:off x="6934199" y="3822820"/>
            <a:ext cx="1159329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HERC RENTALS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C840E7-E562-4B12-9A75-D0B5707303B0}"/>
              </a:ext>
            </a:extLst>
          </p:cNvPr>
          <p:cNvSpPr/>
          <p:nvPr/>
        </p:nvSpPr>
        <p:spPr>
          <a:xfrm>
            <a:off x="4379347" y="3822820"/>
            <a:ext cx="1159329" cy="3619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ESTES EXPRESS LINES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81184E-C5DA-4738-8FCB-D11EA6D879A7}"/>
              </a:ext>
            </a:extLst>
          </p:cNvPr>
          <p:cNvSpPr/>
          <p:nvPr/>
        </p:nvSpPr>
        <p:spPr>
          <a:xfrm>
            <a:off x="2292821" y="4979854"/>
            <a:ext cx="1673651" cy="3619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TYRES INTERNATIONAL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08EA65-5163-417A-B4B2-A2A699F81682}"/>
              </a:ext>
            </a:extLst>
          </p:cNvPr>
          <p:cNvSpPr/>
          <p:nvPr/>
        </p:nvSpPr>
        <p:spPr>
          <a:xfrm>
            <a:off x="1574893" y="5908285"/>
            <a:ext cx="1435856" cy="3619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ARNOLD MACHINERY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BCAC83-F475-4FB0-B0C6-BDAE4354F85A}"/>
              </a:ext>
            </a:extLst>
          </p:cNvPr>
          <p:cNvSpPr/>
          <p:nvPr/>
        </p:nvSpPr>
        <p:spPr>
          <a:xfrm>
            <a:off x="3010749" y="5406500"/>
            <a:ext cx="1673651" cy="3619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SWIFT TRANSPORTATION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8B0842-AEC7-4B43-B2B0-08057D83BE3C}"/>
              </a:ext>
            </a:extLst>
          </p:cNvPr>
          <p:cNvSpPr/>
          <p:nvPr/>
        </p:nvSpPr>
        <p:spPr>
          <a:xfrm>
            <a:off x="838200" y="3429000"/>
            <a:ext cx="1159329" cy="3619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VELOCITY TRUCK CENTERS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EA99CC-3DAE-4F05-A2BE-BE57D421EC58}"/>
              </a:ext>
            </a:extLst>
          </p:cNvPr>
          <p:cNvSpPr/>
          <p:nvPr/>
        </p:nvSpPr>
        <p:spPr>
          <a:xfrm>
            <a:off x="6697523" y="2007148"/>
            <a:ext cx="905571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SHRED-IT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F406D9-2162-411D-B7FB-D996EEF17E29}"/>
              </a:ext>
            </a:extLst>
          </p:cNvPr>
          <p:cNvGrpSpPr/>
          <p:nvPr/>
        </p:nvGrpSpPr>
        <p:grpSpPr>
          <a:xfrm>
            <a:off x="8405513" y="1981200"/>
            <a:ext cx="463119" cy="446171"/>
            <a:chOff x="5709081" y="5410200"/>
            <a:chExt cx="463119" cy="446171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F45E27B-7BEF-4B72-83CB-9A4251F990ED}"/>
                </a:ext>
              </a:extLst>
            </p:cNvPr>
            <p:cNvSpPr/>
            <p:nvPr/>
          </p:nvSpPr>
          <p:spPr>
            <a:xfrm>
              <a:off x="5715000" y="5410200"/>
              <a:ext cx="457200" cy="446171"/>
            </a:xfrm>
            <a:prstGeom prst="ellipse">
              <a:avLst/>
            </a:prstGeom>
            <a:solidFill>
              <a:srgbClr val="4A66AC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BCED5F4-5F11-4A44-ABD3-105C42459B8F}"/>
                </a:ext>
              </a:extLst>
            </p:cNvPr>
            <p:cNvSpPr txBox="1"/>
            <p:nvPr/>
          </p:nvSpPr>
          <p:spPr>
            <a:xfrm>
              <a:off x="5855489" y="5454535"/>
              <a:ext cx="304800" cy="369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</a:t>
              </a:r>
            </a:p>
          </p:txBody>
        </p:sp>
        <p:pic>
          <p:nvPicPr>
            <p:cNvPr id="36" name="Graphic 35" descr="Direction">
              <a:extLst>
                <a:ext uri="{FF2B5EF4-FFF2-40B4-BE49-F238E27FC236}">
                  <a16:creationId xmlns:a16="http://schemas.microsoft.com/office/drawing/2014/main" id="{8099EAFA-5305-4227-BAB1-3E4AC20C2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33819">
              <a:off x="5709081" y="5535311"/>
              <a:ext cx="207113" cy="207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549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941392" y="-27496"/>
            <a:ext cx="5257800" cy="6878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6025" y="300335"/>
            <a:ext cx="6845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Sparks Boulevard Project – Preferred Alternative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97" y="1019908"/>
            <a:ext cx="9143999" cy="56183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Interstate 80 Overpass – Preferred Alternative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43800" y="6020046"/>
            <a:ext cx="1567542" cy="831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F42A3-1E5A-49C9-AB5C-02939D40E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2" t="6133" r="26811" b="4594"/>
          <a:stretch/>
        </p:blipFill>
        <p:spPr>
          <a:xfrm rot="5400000">
            <a:off x="1935860" y="-411862"/>
            <a:ext cx="5327470" cy="9199194"/>
          </a:xfrm>
          <a:prstGeom prst="rect">
            <a:avLst/>
          </a:prstGeom>
        </p:spPr>
      </p:pic>
      <p:pic>
        <p:nvPicPr>
          <p:cNvPr id="16" name="Graphic 15" descr="Direction">
            <a:extLst>
              <a:ext uri="{FF2B5EF4-FFF2-40B4-BE49-F238E27FC236}">
                <a16:creationId xmlns:a16="http://schemas.microsoft.com/office/drawing/2014/main" id="{8E06DB2B-3EC2-4A59-8B36-FB8775553C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672159">
            <a:off x="8371296" y="1995474"/>
            <a:ext cx="207113" cy="2071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7C594B-960A-47B2-A808-80E48C227104}"/>
              </a:ext>
            </a:extLst>
          </p:cNvPr>
          <p:cNvSpPr txBox="1"/>
          <p:nvPr/>
        </p:nvSpPr>
        <p:spPr>
          <a:xfrm rot="21425310">
            <a:off x="4536379" y="422952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SPARKS BLVD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E57A7F-333E-4160-B364-CE327CFD2385}"/>
              </a:ext>
            </a:extLst>
          </p:cNvPr>
          <p:cNvSpPr/>
          <p:nvPr/>
        </p:nvSpPr>
        <p:spPr>
          <a:xfrm>
            <a:off x="7603094" y="6020046"/>
            <a:ext cx="1596098" cy="831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94" y="6020046"/>
            <a:ext cx="1460896" cy="83142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4AEAAFC-5414-4A01-A03B-97965A2F5B42}"/>
              </a:ext>
            </a:extLst>
          </p:cNvPr>
          <p:cNvSpPr txBox="1"/>
          <p:nvPr/>
        </p:nvSpPr>
        <p:spPr>
          <a:xfrm rot="16697079">
            <a:off x="2456652" y="263014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I-80 EB OFF RAMP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912CEC-6090-4BC4-8390-1B34671B7E0F}"/>
              </a:ext>
            </a:extLst>
          </p:cNvPr>
          <p:cNvSpPr txBox="1"/>
          <p:nvPr/>
        </p:nvSpPr>
        <p:spPr>
          <a:xfrm rot="16663519">
            <a:off x="1999451" y="588154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I-80 EB ON RAMP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127515-6C9A-45A5-BFCF-229F287F1036}"/>
              </a:ext>
            </a:extLst>
          </p:cNvPr>
          <p:cNvSpPr txBox="1"/>
          <p:nvPr/>
        </p:nvSpPr>
        <p:spPr>
          <a:xfrm rot="4738185">
            <a:off x="6254046" y="2562606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I-80 WB ON RAMP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8A3444-25CF-45B0-8B2A-D2E00AF4769D}"/>
              </a:ext>
            </a:extLst>
          </p:cNvPr>
          <p:cNvSpPr txBox="1"/>
          <p:nvPr/>
        </p:nvSpPr>
        <p:spPr>
          <a:xfrm rot="16937130">
            <a:off x="6370960" y="574092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I-80 WB OFF RAMP</a:t>
            </a:r>
            <a:endParaRPr lang="en-US" sz="1050" b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15654A2-1795-4FEC-9F7C-8BC9D33A33E6}"/>
              </a:ext>
            </a:extLst>
          </p:cNvPr>
          <p:cNvGrpSpPr/>
          <p:nvPr/>
        </p:nvGrpSpPr>
        <p:grpSpPr>
          <a:xfrm>
            <a:off x="8401143" y="2010857"/>
            <a:ext cx="463119" cy="446171"/>
            <a:chOff x="5709081" y="5410200"/>
            <a:chExt cx="463119" cy="44617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CD3FD9D-4381-4339-87FE-A522BFF6DADE}"/>
                </a:ext>
              </a:extLst>
            </p:cNvPr>
            <p:cNvSpPr/>
            <p:nvPr/>
          </p:nvSpPr>
          <p:spPr>
            <a:xfrm>
              <a:off x="5715000" y="5410200"/>
              <a:ext cx="457200" cy="446171"/>
            </a:xfrm>
            <a:prstGeom prst="ellipse">
              <a:avLst/>
            </a:prstGeom>
            <a:solidFill>
              <a:srgbClr val="4A66AC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9F3793-7458-4A1C-AFB5-2B5CA4399012}"/>
                </a:ext>
              </a:extLst>
            </p:cNvPr>
            <p:cNvSpPr txBox="1"/>
            <p:nvPr/>
          </p:nvSpPr>
          <p:spPr>
            <a:xfrm>
              <a:off x="5855489" y="5454535"/>
              <a:ext cx="304800" cy="369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</a:t>
              </a:r>
            </a:p>
          </p:txBody>
        </p:sp>
        <p:pic>
          <p:nvPicPr>
            <p:cNvPr id="29" name="Graphic 15" descr="Direction">
              <a:extLst>
                <a:ext uri="{FF2B5EF4-FFF2-40B4-BE49-F238E27FC236}">
                  <a16:creationId xmlns:a16="http://schemas.microsoft.com/office/drawing/2014/main" id="{A4F27CFD-B2C7-4F17-8EAD-F83C9032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733819">
              <a:off x="5709081" y="5535311"/>
              <a:ext cx="207113" cy="207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56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CFB8B7-2430-4244-B08C-195577D8CB1D}"/>
              </a:ext>
            </a:extLst>
          </p:cNvPr>
          <p:cNvGrpSpPr/>
          <p:nvPr/>
        </p:nvGrpSpPr>
        <p:grpSpPr>
          <a:xfrm>
            <a:off x="0" y="1755933"/>
            <a:ext cx="9144000" cy="4149811"/>
            <a:chOff x="0" y="1755933"/>
            <a:chExt cx="9144000" cy="41498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50F831-4E35-4FEC-AD21-232BB1D40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55933"/>
              <a:ext cx="9144000" cy="414981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E97871E-CC79-49BC-BA48-BB34AF39C21A}"/>
                </a:ext>
              </a:extLst>
            </p:cNvPr>
            <p:cNvSpPr/>
            <p:nvPr/>
          </p:nvSpPr>
          <p:spPr>
            <a:xfrm>
              <a:off x="8153400" y="1755933"/>
              <a:ext cx="152400" cy="453867"/>
            </a:xfrm>
            <a:prstGeom prst="rect">
              <a:avLst/>
            </a:prstGeom>
            <a:solidFill>
              <a:srgbClr val="DBD7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6025" y="300335"/>
            <a:ext cx="6845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Sparks Boulevard Project – Preferred Alternative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138532"/>
            <a:ext cx="9144000" cy="460214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Lincoln to Interstate 80 Segment – Preferred Alternative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7543799" y="6020046"/>
            <a:ext cx="1567543" cy="831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94" y="6020046"/>
            <a:ext cx="1460896" cy="831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15654A2-1795-4FEC-9F7C-8BC9D33A33E6}"/>
              </a:ext>
            </a:extLst>
          </p:cNvPr>
          <p:cNvGrpSpPr/>
          <p:nvPr/>
        </p:nvGrpSpPr>
        <p:grpSpPr>
          <a:xfrm>
            <a:off x="228600" y="5263772"/>
            <a:ext cx="463119" cy="446171"/>
            <a:chOff x="5709081" y="5410200"/>
            <a:chExt cx="463119" cy="44617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CD3FD9D-4381-4339-87FE-A522BFF6DADE}"/>
                </a:ext>
              </a:extLst>
            </p:cNvPr>
            <p:cNvSpPr/>
            <p:nvPr/>
          </p:nvSpPr>
          <p:spPr>
            <a:xfrm>
              <a:off x="5715000" y="5410200"/>
              <a:ext cx="457200" cy="446171"/>
            </a:xfrm>
            <a:prstGeom prst="ellipse">
              <a:avLst/>
            </a:prstGeom>
            <a:solidFill>
              <a:srgbClr val="4A66AC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E9F3793-7458-4A1C-AFB5-2B5CA4399012}"/>
                </a:ext>
              </a:extLst>
            </p:cNvPr>
            <p:cNvSpPr txBox="1"/>
            <p:nvPr/>
          </p:nvSpPr>
          <p:spPr>
            <a:xfrm>
              <a:off x="5855489" y="5454535"/>
              <a:ext cx="304800" cy="369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</a:t>
              </a:r>
            </a:p>
          </p:txBody>
        </p:sp>
        <p:pic>
          <p:nvPicPr>
            <p:cNvPr id="16" name="Graphic 15" descr="Direction">
              <a:extLst>
                <a:ext uri="{FF2B5EF4-FFF2-40B4-BE49-F238E27FC236}">
                  <a16:creationId xmlns:a16="http://schemas.microsoft.com/office/drawing/2014/main" id="{A4F27CFD-B2C7-4F17-8EAD-F83C9032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33819">
              <a:off x="5709081" y="5535311"/>
              <a:ext cx="207113" cy="20711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981744F-978D-4910-AA78-EA86A190AF1D}"/>
              </a:ext>
            </a:extLst>
          </p:cNvPr>
          <p:cNvSpPr txBox="1"/>
          <p:nvPr/>
        </p:nvSpPr>
        <p:spPr>
          <a:xfrm>
            <a:off x="774025" y="408179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SPARKS BLVD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F8752A-6F22-4314-8824-02EEC0E90A3F}"/>
              </a:ext>
            </a:extLst>
          </p:cNvPr>
          <p:cNvSpPr txBox="1"/>
          <p:nvPr/>
        </p:nvSpPr>
        <p:spPr>
          <a:xfrm rot="5400000">
            <a:off x="7467600" y="245230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LINCOLN WAY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5135809-0F5B-42D5-80ED-2E56EC901E8A}"/>
              </a:ext>
            </a:extLst>
          </p:cNvPr>
          <p:cNvSpPr/>
          <p:nvPr/>
        </p:nvSpPr>
        <p:spPr>
          <a:xfrm>
            <a:off x="4648200" y="2209800"/>
            <a:ext cx="1447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LEGENDS SHOPPING CENTER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1C26C0-06C4-43B9-926E-DFE4D5CE1F0B}"/>
              </a:ext>
            </a:extLst>
          </p:cNvPr>
          <p:cNvSpPr/>
          <p:nvPr/>
        </p:nvSpPr>
        <p:spPr>
          <a:xfrm>
            <a:off x="527408" y="1828800"/>
            <a:ext cx="113700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LOWES HOME IMPROVEMENT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65FA46-AD19-4F0B-B61D-D816B0E0DE4D}"/>
              </a:ext>
            </a:extLst>
          </p:cNvPr>
          <p:cNvSpPr/>
          <p:nvPr/>
        </p:nvSpPr>
        <p:spPr>
          <a:xfrm>
            <a:off x="2895600" y="5416826"/>
            <a:ext cx="1447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WILD ISLAND ADVENTURE PARK</a:t>
            </a:r>
          </a:p>
        </p:txBody>
      </p:sp>
    </p:spTree>
    <p:extLst>
      <p:ext uri="{BB962C8B-B14F-4D97-AF65-F5344CB8AC3E}">
        <p14:creationId xmlns:p14="http://schemas.microsoft.com/office/powerpoint/2010/main" val="205020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4C02A-BA46-469E-A936-7FDF0EE78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612" r="11739"/>
          <a:stretch/>
        </p:blipFill>
        <p:spPr>
          <a:xfrm rot="5400000">
            <a:off x="-1215641" y="911432"/>
            <a:ext cx="7156272" cy="47238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43799" y="6020046"/>
            <a:ext cx="1567543" cy="842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6025" y="300335"/>
            <a:ext cx="6845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Sparks Boulevard Project – Preferred Alternative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56326" y="1192991"/>
            <a:ext cx="3791257" cy="453352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Prater Way Intersection – Preferred Alternative</a:t>
            </a:r>
          </a:p>
        </p:txBody>
      </p:sp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94" y="6020046"/>
            <a:ext cx="1460896" cy="83142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2D0497D-4F22-45BA-A8AF-1CE73F0A514F}"/>
              </a:ext>
            </a:extLst>
          </p:cNvPr>
          <p:cNvSpPr txBox="1"/>
          <p:nvPr/>
        </p:nvSpPr>
        <p:spPr>
          <a:xfrm>
            <a:off x="2911931" y="3909344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SPARKS BLVD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1EB7D4-0185-42A7-8391-82787D714B61}"/>
              </a:ext>
            </a:extLst>
          </p:cNvPr>
          <p:cNvSpPr txBox="1"/>
          <p:nvPr/>
        </p:nvSpPr>
        <p:spPr>
          <a:xfrm rot="5400000">
            <a:off x="1129101" y="1946343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E. PRATER WY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F2F02F-FD50-4B19-A837-727197EE3044}"/>
              </a:ext>
            </a:extLst>
          </p:cNvPr>
          <p:cNvSpPr/>
          <p:nvPr/>
        </p:nvSpPr>
        <p:spPr>
          <a:xfrm>
            <a:off x="2859635" y="2071136"/>
            <a:ext cx="1447800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HACIENDA PLAZA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7CEFADB-57C2-4347-96E3-B98ACB495149}"/>
              </a:ext>
            </a:extLst>
          </p:cNvPr>
          <p:cNvSpPr/>
          <p:nvPr/>
        </p:nvSpPr>
        <p:spPr>
          <a:xfrm>
            <a:off x="17278" y="1839122"/>
            <a:ext cx="1524000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MARINA MARKETPLACE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68CBFBF-9915-4328-A8DE-2091F43A7281}"/>
              </a:ext>
            </a:extLst>
          </p:cNvPr>
          <p:cNvSpPr/>
          <p:nvPr/>
        </p:nvSpPr>
        <p:spPr>
          <a:xfrm>
            <a:off x="62363" y="6174148"/>
            <a:ext cx="1524000" cy="2616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SPARKS JUSTICE COURT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5654A2-1795-4FEC-9F7C-8BC9D33A33E6}"/>
              </a:ext>
            </a:extLst>
          </p:cNvPr>
          <p:cNvGrpSpPr/>
          <p:nvPr/>
        </p:nvGrpSpPr>
        <p:grpSpPr>
          <a:xfrm>
            <a:off x="3673931" y="6081867"/>
            <a:ext cx="463119" cy="446171"/>
            <a:chOff x="5709081" y="5410200"/>
            <a:chExt cx="463119" cy="44617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CD3FD9D-4381-4339-87FE-A522BFF6DADE}"/>
                </a:ext>
              </a:extLst>
            </p:cNvPr>
            <p:cNvSpPr/>
            <p:nvPr/>
          </p:nvSpPr>
          <p:spPr>
            <a:xfrm>
              <a:off x="5715000" y="5410200"/>
              <a:ext cx="457200" cy="446171"/>
            </a:xfrm>
            <a:prstGeom prst="ellipse">
              <a:avLst/>
            </a:prstGeom>
            <a:solidFill>
              <a:srgbClr val="4A66AC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9F3793-7458-4A1C-AFB5-2B5CA4399012}"/>
                </a:ext>
              </a:extLst>
            </p:cNvPr>
            <p:cNvSpPr txBox="1"/>
            <p:nvPr/>
          </p:nvSpPr>
          <p:spPr>
            <a:xfrm>
              <a:off x="5855489" y="5454535"/>
              <a:ext cx="304800" cy="369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</a:t>
              </a:r>
            </a:p>
          </p:txBody>
        </p:sp>
        <p:pic>
          <p:nvPicPr>
            <p:cNvPr id="24" name="Graphic 15" descr="Direction">
              <a:extLst>
                <a:ext uri="{FF2B5EF4-FFF2-40B4-BE49-F238E27FC236}">
                  <a16:creationId xmlns:a16="http://schemas.microsoft.com/office/drawing/2014/main" id="{A4F27CFD-B2C7-4F17-8EAD-F83C9032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33819">
              <a:off x="5709081" y="5535311"/>
              <a:ext cx="207113" cy="207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47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2441B-6F74-479D-A445-3F85032A6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0" b="5468"/>
          <a:stretch/>
        </p:blipFill>
        <p:spPr>
          <a:xfrm>
            <a:off x="0" y="1828800"/>
            <a:ext cx="9144000" cy="50330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6025" y="300335"/>
            <a:ext cx="6845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Sparks Boulevard Project – Preferred Alternative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254228"/>
            <a:ext cx="9144000" cy="460214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 err="1"/>
              <a:t>Springland</a:t>
            </a:r>
            <a:r>
              <a:rPr lang="en-US" sz="1800" dirty="0"/>
              <a:t> Drive and O’Callaghan Drive Intersection – Preferred Alternative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7543799" y="6020046"/>
            <a:ext cx="1600201" cy="8379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94" y="6020046"/>
            <a:ext cx="1460896" cy="8314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939FD1-C1D1-44F5-AF23-8C2C6565F25A}"/>
              </a:ext>
            </a:extLst>
          </p:cNvPr>
          <p:cNvSpPr txBox="1"/>
          <p:nvPr/>
        </p:nvSpPr>
        <p:spPr>
          <a:xfrm rot="16200000">
            <a:off x="3900100" y="5916573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SPRINGLAND DR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FA1ADD-60AB-4437-AAD8-5B9E8FE180B3}"/>
              </a:ext>
            </a:extLst>
          </p:cNvPr>
          <p:cNvSpPr txBox="1"/>
          <p:nvPr/>
        </p:nvSpPr>
        <p:spPr>
          <a:xfrm rot="5400000">
            <a:off x="5043100" y="245230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O’CALLAGHAN DR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07027D-CE60-4D1C-8676-BE5B7802067A}"/>
              </a:ext>
            </a:extLst>
          </p:cNvPr>
          <p:cNvSpPr txBox="1"/>
          <p:nvPr/>
        </p:nvSpPr>
        <p:spPr>
          <a:xfrm>
            <a:off x="1066800" y="338060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SPARKS BLVD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996ECE-3CBB-4305-BB7F-C3B3561098FF}"/>
              </a:ext>
            </a:extLst>
          </p:cNvPr>
          <p:cNvSpPr txBox="1"/>
          <p:nvPr/>
        </p:nvSpPr>
        <p:spPr>
          <a:xfrm>
            <a:off x="7391400" y="475220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SPARKS BLVD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3ECDD1-D3F4-4CE5-BD5B-54FA0044AF3D}"/>
              </a:ext>
            </a:extLst>
          </p:cNvPr>
          <p:cNvGrpSpPr/>
          <p:nvPr/>
        </p:nvGrpSpPr>
        <p:grpSpPr>
          <a:xfrm>
            <a:off x="8405513" y="2057400"/>
            <a:ext cx="463119" cy="446171"/>
            <a:chOff x="5709081" y="5410200"/>
            <a:chExt cx="463119" cy="44617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675ED7E-5F0D-47A8-8BCE-DB65799CDCCD}"/>
                </a:ext>
              </a:extLst>
            </p:cNvPr>
            <p:cNvSpPr/>
            <p:nvPr/>
          </p:nvSpPr>
          <p:spPr>
            <a:xfrm>
              <a:off x="5715000" y="5410200"/>
              <a:ext cx="457200" cy="446171"/>
            </a:xfrm>
            <a:prstGeom prst="ellipse">
              <a:avLst/>
            </a:prstGeom>
            <a:solidFill>
              <a:srgbClr val="4A66AC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6E48ECA-3A82-46E2-B1AB-293507CF8347}"/>
                </a:ext>
              </a:extLst>
            </p:cNvPr>
            <p:cNvSpPr txBox="1"/>
            <p:nvPr/>
          </p:nvSpPr>
          <p:spPr>
            <a:xfrm>
              <a:off x="5855489" y="5454535"/>
              <a:ext cx="304800" cy="369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</a:t>
              </a:r>
            </a:p>
          </p:txBody>
        </p:sp>
        <p:pic>
          <p:nvPicPr>
            <p:cNvPr id="27" name="Graphic 26" descr="Direction">
              <a:extLst>
                <a:ext uri="{FF2B5EF4-FFF2-40B4-BE49-F238E27FC236}">
                  <a16:creationId xmlns:a16="http://schemas.microsoft.com/office/drawing/2014/main" id="{016556FC-DA83-40B0-ABB8-B86ED6B34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33819">
              <a:off x="5709081" y="5535311"/>
              <a:ext cx="207113" cy="207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74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0CA899-8076-48DB-9634-6DDDADFA6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281"/>
            <a:ext cx="9144000" cy="333803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-304800"/>
            <a:ext cx="9144000" cy="136032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3" y="-11274"/>
            <a:ext cx="852787" cy="1066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36025" y="300335"/>
            <a:ext cx="6845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ea typeface="Kozuka Gothic Pro R" panose="020B0400000000000000" pitchFamily="34" charset="-128"/>
                <a:cs typeface="Arial" panose="020B0604020202020204" pitchFamily="34" charset="0"/>
              </a:rPr>
              <a:t>Sparks Boulevard Project – Preferred Alternative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254228"/>
            <a:ext cx="9144000" cy="460214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dirty="0"/>
              <a:t>Baring Boulevard Intersection – Preferred Alternative</a:t>
            </a:r>
          </a:p>
        </p:txBody>
      </p:sp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094" y="6020046"/>
            <a:ext cx="1460896" cy="8314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3817D9-ECEE-467E-B83E-02C86A7AD8EC}"/>
              </a:ext>
            </a:extLst>
          </p:cNvPr>
          <p:cNvSpPr txBox="1"/>
          <p:nvPr/>
        </p:nvSpPr>
        <p:spPr>
          <a:xfrm rot="5400000">
            <a:off x="1205299" y="481450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BARING BLVD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3DD366-47EF-48B5-AD73-9A2FEB4B4C1D}"/>
              </a:ext>
            </a:extLst>
          </p:cNvPr>
          <p:cNvGrpSpPr/>
          <p:nvPr/>
        </p:nvGrpSpPr>
        <p:grpSpPr>
          <a:xfrm>
            <a:off x="8405513" y="2057400"/>
            <a:ext cx="463119" cy="446171"/>
            <a:chOff x="5709081" y="5410200"/>
            <a:chExt cx="463119" cy="44617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0C8FA66-87CA-42A9-93AF-7316019748E2}"/>
                </a:ext>
              </a:extLst>
            </p:cNvPr>
            <p:cNvSpPr/>
            <p:nvPr/>
          </p:nvSpPr>
          <p:spPr>
            <a:xfrm>
              <a:off x="5715000" y="5410200"/>
              <a:ext cx="457200" cy="446171"/>
            </a:xfrm>
            <a:prstGeom prst="ellipse">
              <a:avLst/>
            </a:prstGeom>
            <a:solidFill>
              <a:srgbClr val="4A66AC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4F15B8-E281-4F8B-B9B2-300028B132D3}"/>
                </a:ext>
              </a:extLst>
            </p:cNvPr>
            <p:cNvSpPr txBox="1"/>
            <p:nvPr/>
          </p:nvSpPr>
          <p:spPr>
            <a:xfrm>
              <a:off x="5855489" y="5454535"/>
              <a:ext cx="304800" cy="369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</a:t>
              </a:r>
            </a:p>
          </p:txBody>
        </p:sp>
        <p:pic>
          <p:nvPicPr>
            <p:cNvPr id="20" name="Graphic 19" descr="Direction">
              <a:extLst>
                <a:ext uri="{FF2B5EF4-FFF2-40B4-BE49-F238E27FC236}">
                  <a16:creationId xmlns:a16="http://schemas.microsoft.com/office/drawing/2014/main" id="{3DA33F44-4DF6-4178-82CD-4E440C8F2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733819">
              <a:off x="5709081" y="5535311"/>
              <a:ext cx="207113" cy="207113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CAC569E-35F1-448B-87D9-340B57561383}"/>
              </a:ext>
            </a:extLst>
          </p:cNvPr>
          <p:cNvSpPr txBox="1"/>
          <p:nvPr/>
        </p:nvSpPr>
        <p:spPr>
          <a:xfrm>
            <a:off x="6772597" y="32905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SPARKS BLVD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72597" y="3907791"/>
            <a:ext cx="2371403" cy="1459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D07A8D7498674080B234D784AD666E" ma:contentTypeVersion="1" ma:contentTypeDescription="Create a new document." ma:contentTypeScope="" ma:versionID="0f7bc39420bc7f826e447afcdd4bd1d0">
  <xsd:schema xmlns:xsd="http://www.w3.org/2001/XMLSchema" xmlns:xs="http://www.w3.org/2001/XMLSchema" xmlns:p="http://schemas.microsoft.com/office/2006/metadata/properties" xmlns:ns2="d9b650a1-212f-4687-baa0-a8392541e931" targetNamespace="http://schemas.microsoft.com/office/2006/metadata/properties" ma:root="true" ma:fieldsID="8821eefeede5365b34fdbfb76f91a0ff" ns2:_="">
    <xsd:import namespace="d9b650a1-212f-4687-baa0-a8392541e931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650a1-212f-4687-baa0-a8392541e9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D90E7E-A567-444A-9947-9210F28593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ADFF62-11AD-4A24-9CF7-7B7FE891A39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9b650a1-212f-4687-baa0-a8392541e93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A270750-0A38-4682-82D7-F725FDA5DF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b650a1-212f-4687-baa0-a8392541e9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28741</TotalTime>
  <Words>484</Words>
  <Application>Microsoft Office PowerPoint</Application>
  <PresentationFormat>On-screen Show (4:3)</PresentationFormat>
  <Paragraphs>109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Century Gothic</vt:lpstr>
      <vt:lpstr>Futura Std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Cummings</dc:creator>
  <cp:lastModifiedBy>Julie Torres</cp:lastModifiedBy>
  <cp:revision>375</cp:revision>
  <cp:lastPrinted>2016-06-02T16:55:02Z</cp:lastPrinted>
  <dcterms:created xsi:type="dcterms:W3CDTF">2016-03-07T19:04:15Z</dcterms:created>
  <dcterms:modified xsi:type="dcterms:W3CDTF">2021-04-16T15:51:21Z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0x0101001DD07A8D7498674080B234D784AD666E</vt:lpwstr>
  </property>
</Properties>
</file>